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  <p:embeddedFont>
      <p:font typeface="Russo One"/>
      <p:regular r:id="rId21"/>
    </p:embeddedFont>
    <p:embeddedFont>
      <p:font typeface="Rambla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22" Type="http://schemas.openxmlformats.org/officeDocument/2006/relationships/font" Target="fonts/Rambla-regular.fntdata"/><Relationship Id="rId21" Type="http://schemas.openxmlformats.org/officeDocument/2006/relationships/font" Target="fonts/RussoOne-regular.fntdata"/><Relationship Id="rId24" Type="http://schemas.openxmlformats.org/officeDocument/2006/relationships/font" Target="fonts/Rambla-italic.fntdata"/><Relationship Id="rId23" Type="http://schemas.openxmlformats.org/officeDocument/2006/relationships/font" Target="fonts/Rambla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Rambla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regular.fntdata"/><Relationship Id="rId16" Type="http://schemas.openxmlformats.org/officeDocument/2006/relationships/slide" Target="slides/slide11.xml"/><Relationship Id="rId19" Type="http://schemas.openxmlformats.org/officeDocument/2006/relationships/font" Target="fonts/Roboto-italic.fntdata"/><Relationship Id="rId1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6ff024cbc8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6ff024cbc8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are proud to be Bytronians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love what we do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are a team of equals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shape Bytro’s success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don’t take ourselves too seriously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love games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support each other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71fa15f3e6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71fa15f3e6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1fa15f3e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1fa15f3e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6ff024cc12_1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6ff024cc12_1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1800">
                <a:solidFill>
                  <a:srgbClr val="66666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★  </a:t>
            </a:r>
            <a:r>
              <a:rPr b="1" lang="de" sz="1800">
                <a:solidFill>
                  <a:srgbClr val="B7B7B7"/>
                </a:solidFill>
              </a:rPr>
              <a:t>WE ARE</a:t>
            </a:r>
            <a:r>
              <a:rPr b="1" lang="de" sz="1800">
                <a:solidFill>
                  <a:schemeClr val="dk2"/>
                </a:solidFill>
              </a:rPr>
              <a:t> PASSIONATE</a:t>
            </a:r>
            <a:endParaRPr b="1"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b="1" lang="de" sz="1800">
                <a:solidFill>
                  <a:schemeClr val="dk2"/>
                </a:solidFill>
              </a:rPr>
            </a:br>
            <a:r>
              <a:rPr lang="de" sz="1800">
                <a:solidFill>
                  <a:srgbClr val="66666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★</a:t>
            </a:r>
            <a:r>
              <a:rPr lang="de" sz="1800">
                <a:solidFill>
                  <a:srgbClr val="B7B7B7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 </a:t>
            </a:r>
            <a:r>
              <a:rPr b="1" lang="de" sz="1800">
                <a:solidFill>
                  <a:srgbClr val="B7B7B7"/>
                </a:solidFill>
              </a:rPr>
              <a:t>WE ARE</a:t>
            </a:r>
            <a:r>
              <a:rPr b="1" lang="de" sz="1800">
                <a:solidFill>
                  <a:schemeClr val="dk2"/>
                </a:solidFill>
              </a:rPr>
              <a:t> AUTONOMOUS</a:t>
            </a:r>
            <a:endParaRPr b="1"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b="1" lang="de" sz="1800">
                <a:solidFill>
                  <a:schemeClr val="dk2"/>
                </a:solidFill>
              </a:rPr>
            </a:br>
            <a:r>
              <a:rPr lang="de" sz="1800">
                <a:solidFill>
                  <a:srgbClr val="66666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★ </a:t>
            </a:r>
            <a:r>
              <a:rPr lang="de" sz="1800">
                <a:solidFill>
                  <a:srgbClr val="CCCCCC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b="1" lang="de" sz="1800">
                <a:solidFill>
                  <a:srgbClr val="B7B7B7"/>
                </a:solidFill>
              </a:rPr>
              <a:t>WE ARE</a:t>
            </a:r>
            <a:r>
              <a:rPr b="1" lang="de" sz="1800">
                <a:solidFill>
                  <a:schemeClr val="dk2"/>
                </a:solidFill>
              </a:rPr>
              <a:t> HONEST</a:t>
            </a:r>
            <a:endParaRPr b="1"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b="1" lang="de" sz="1800">
                <a:solidFill>
                  <a:schemeClr val="dk2"/>
                </a:solidFill>
              </a:rPr>
            </a:br>
            <a:r>
              <a:rPr lang="de" sz="1800">
                <a:solidFill>
                  <a:srgbClr val="66666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★  </a:t>
            </a:r>
            <a:r>
              <a:rPr b="1" lang="de" sz="1800">
                <a:solidFill>
                  <a:srgbClr val="B7B7B7"/>
                </a:solidFill>
              </a:rPr>
              <a:t>WE ARE</a:t>
            </a:r>
            <a:r>
              <a:rPr b="1" lang="de" sz="1800">
                <a:solidFill>
                  <a:schemeClr val="dk2"/>
                </a:solidFill>
              </a:rPr>
              <a:t> SUSTAINABLE</a:t>
            </a:r>
            <a:endParaRPr b="1"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b="1" lang="de" sz="1800">
                <a:solidFill>
                  <a:schemeClr val="dk2"/>
                </a:solidFill>
              </a:rPr>
            </a:br>
            <a:r>
              <a:rPr lang="de" sz="1800">
                <a:solidFill>
                  <a:srgbClr val="66666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★</a:t>
            </a:r>
            <a:r>
              <a:rPr lang="de" sz="1800">
                <a:solidFill>
                  <a:srgbClr val="CCCCCC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 </a:t>
            </a:r>
            <a:r>
              <a:rPr b="1" lang="de" sz="1800">
                <a:solidFill>
                  <a:srgbClr val="B7B7B7"/>
                </a:solidFill>
              </a:rPr>
              <a:t>WE ARE</a:t>
            </a:r>
            <a:r>
              <a:rPr b="1" lang="de" sz="1800">
                <a:solidFill>
                  <a:schemeClr val="dk2"/>
                </a:solidFill>
              </a:rPr>
              <a:t> INCLUSIVE</a:t>
            </a:r>
            <a:endParaRPr b="1"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b="1" lang="de" sz="1800">
                <a:solidFill>
                  <a:schemeClr val="dk2"/>
                </a:solidFill>
              </a:rPr>
            </a:br>
            <a:r>
              <a:rPr lang="de" sz="1800">
                <a:solidFill>
                  <a:srgbClr val="66666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★</a:t>
            </a:r>
            <a:r>
              <a:rPr lang="de" sz="1800">
                <a:solidFill>
                  <a:srgbClr val="B7B7B7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de" sz="1800">
                <a:solidFill>
                  <a:srgbClr val="66666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b="1" lang="de" sz="1800">
                <a:solidFill>
                  <a:srgbClr val="B7B7B7"/>
                </a:solidFill>
              </a:rPr>
              <a:t>WE ARE</a:t>
            </a:r>
            <a:r>
              <a:rPr b="1" lang="de" sz="1800">
                <a:solidFill>
                  <a:schemeClr val="dk2"/>
                </a:solidFill>
              </a:rPr>
              <a:t> OPEN-MINDED</a:t>
            </a:r>
            <a:endParaRPr b="1"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b="1" lang="de" sz="1800">
                <a:solidFill>
                  <a:schemeClr val="dk2"/>
                </a:solidFill>
              </a:rPr>
            </a:br>
            <a:r>
              <a:rPr b="1" lang="de" sz="1800">
                <a:solidFill>
                  <a:schemeClr val="dk2"/>
                </a:solidFill>
              </a:rPr>
              <a:t>      &gt;  </a:t>
            </a:r>
            <a:r>
              <a:rPr b="1" lang="de" sz="1800">
                <a:solidFill>
                  <a:srgbClr val="B7B7B7"/>
                </a:solidFill>
              </a:rPr>
              <a:t>WE ARE</a:t>
            </a:r>
            <a:r>
              <a:rPr b="1" lang="de" sz="1800">
                <a:solidFill>
                  <a:schemeClr val="dk2"/>
                </a:solidFill>
              </a:rPr>
              <a:t> BYTRO</a:t>
            </a:r>
            <a:endParaRPr b="1"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6ff024cbc8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6ff024cbc8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enjoy our work and have fun while at it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are proud of our products and actively play and share them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fight for our beliefs and for constant improvement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are dedicated to our vision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aim for the best performance in our work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are here to create remarkable experiences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ff024cbc8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6ff024cbc8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have ownership in our projects and don’t get micromanaged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make decisions in our fields of expertise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are constantly learning and growing our expertise 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trust experience and data likewise but strive for innovative ideas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are autonomous as a company and shape its future ourselves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embrace accountability and demand commitment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are agile and adjust fast to altering circumstances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6ff024cbc8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6ff024cbc8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are honest to colleagues and players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are happy to praise our colleagues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criticize constructively and acknowledge mistakes 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openly discuss pain-points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are all about building trust-based relationships 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have transparent guiding principles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don’t cheat people for our success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6ff024cbc8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6ff024cbc8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work environment-friendly to have our share in shaping the future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do not waste resources or energy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follow sustainable business strategies and practices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aim for long living and high quality products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establish workflows and systems which are modular and future-proof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weight costs and benefits of our projects and prioritise accordingly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acknowledge that without commercial success there will be no success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are a company that has the needs and wishes of its employees in mind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6ff024cbc8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6ff024cbc8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do not discriminate or alienate anyone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believe in human rights and basic decency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value diversity in our company and in our player base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work together as a team and share the same vision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are respectful and caring to each other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include our community in our decision making process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6ff024cbc8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6ff024cbc8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challenge the status-quo and push boundaries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take ideas and questions seriously, no matter from where they come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are innovative and at the forefront of progress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are open to failing and learning from mistakes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love our curiosity which sparks an endless appetite for learning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 sz="1800">
                <a:solidFill>
                  <a:schemeClr val="dk2"/>
                </a:solidFill>
              </a:rPr>
              <a:t>We realize that we can always be better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andard: links oben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67874"/>
            <a:ext cx="82296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3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3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3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3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3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36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36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36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36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167594"/>
            <a:ext cx="8229600" cy="36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alibri"/>
              <a:buChar char="•"/>
              <a:defRPr b="0" i="0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Char char="–"/>
              <a:defRPr b="0" i="0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Calibri"/>
              <a:buChar char="–"/>
              <a:defRPr b="0" i="0" sz="1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Calibri"/>
              <a:buChar char="»"/>
              <a:defRPr b="0" i="0" sz="1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Russo One"/>
              <a:buNone/>
              <a:defRPr sz="2800">
                <a:solidFill>
                  <a:srgbClr val="FF0000"/>
                </a:solidFill>
                <a:latin typeface="Russo One"/>
                <a:ea typeface="Russo One"/>
                <a:cs typeface="Russo One"/>
                <a:sym typeface="Russo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0.png"/><Relationship Id="rId9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8.png"/><Relationship Id="rId7" Type="http://schemas.openxmlformats.org/officeDocument/2006/relationships/image" Target="../media/image15.png"/><Relationship Id="rId8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Bytro Values</a:t>
            </a:r>
            <a:endParaRPr/>
          </a:p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How we work and how we live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3"/>
          <p:cNvSpPr txBox="1"/>
          <p:nvPr>
            <p:ph type="title"/>
          </p:nvPr>
        </p:nvSpPr>
        <p:spPr>
          <a:xfrm>
            <a:off x="311700" y="1969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4800">
                <a:solidFill>
                  <a:srgbClr val="66666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★ </a:t>
            </a:r>
            <a:r>
              <a:rPr lang="de" sz="4800"/>
              <a:t>We are Bytro </a:t>
            </a:r>
            <a:r>
              <a:rPr lang="de" sz="4800">
                <a:solidFill>
                  <a:srgbClr val="66666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★ </a:t>
            </a:r>
            <a:endParaRPr sz="4800"/>
          </a:p>
        </p:txBody>
      </p:sp>
      <p:pic>
        <p:nvPicPr>
          <p:cNvPr id="268" name="Google Shape;26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6850" y="2828591"/>
            <a:ext cx="4026599" cy="66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4"/>
          <p:cNvSpPr txBox="1"/>
          <p:nvPr>
            <p:ph type="title"/>
          </p:nvPr>
        </p:nvSpPr>
        <p:spPr>
          <a:xfrm>
            <a:off x="464100" y="368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NEXT STEPS</a:t>
            </a:r>
            <a:endParaRPr/>
          </a:p>
        </p:txBody>
      </p:sp>
      <p:sp>
        <p:nvSpPr>
          <p:cNvPr id="274" name="Google Shape;274;p24"/>
          <p:cNvSpPr txBox="1"/>
          <p:nvPr>
            <p:ph idx="1" type="body"/>
          </p:nvPr>
        </p:nvSpPr>
        <p:spPr>
          <a:xfrm>
            <a:off x="366558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Every team runs an internal audit: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de" sz="1600"/>
              <a:t>which values are already fully represented within the team?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de" sz="1600"/>
              <a:t>which values are still lacking within their team culture?</a:t>
            </a:r>
            <a:endParaRPr sz="1600"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We will craft a team audit </a:t>
            </a:r>
            <a:r>
              <a:rPr lang="de"/>
              <a:t>template, so every team lead can run it easily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The results will show which areas need to be tackled to live up to our values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Teams can re-run that audit every 1 or 2 quarters to see improvements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de"/>
              <a:t>→ Join </a:t>
            </a:r>
            <a:r>
              <a:rPr b="1" i="1" lang="de"/>
              <a:t>#bytro-values</a:t>
            </a:r>
            <a:r>
              <a:rPr lang="de"/>
              <a:t> in Slack for to discuss Feedback &amp; Implementation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/>
          <p:nvPr/>
        </p:nvSpPr>
        <p:spPr>
          <a:xfrm>
            <a:off x="206310" y="1641192"/>
            <a:ext cx="1429800" cy="15081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latin typeface="Calibri"/>
                <a:ea typeface="Calibri"/>
                <a:cs typeface="Calibri"/>
                <a:sym typeface="Calibri"/>
              </a:rPr>
              <a:t>Workshop 2020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Calibri"/>
                <a:ea typeface="Calibri"/>
                <a:cs typeface="Calibri"/>
                <a:sym typeface="Calibri"/>
              </a:rPr>
              <a:t>Brainstorm &amp; Vote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5"/>
          <p:cNvSpPr/>
          <p:nvPr/>
        </p:nvSpPr>
        <p:spPr>
          <a:xfrm>
            <a:off x="2044739" y="1641192"/>
            <a:ext cx="1429800" cy="15081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latin typeface="Calibri"/>
                <a:ea typeface="Calibri"/>
                <a:cs typeface="Calibri"/>
                <a:sym typeface="Calibri"/>
              </a:rPr>
              <a:t>Taskforce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Calibri"/>
                <a:ea typeface="Calibri"/>
                <a:cs typeface="Calibri"/>
                <a:sym typeface="Calibri"/>
              </a:rPr>
              <a:t>Evaluate &amp; substantiate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5"/>
          <p:cNvSpPr/>
          <p:nvPr/>
        </p:nvSpPr>
        <p:spPr>
          <a:xfrm>
            <a:off x="3890292" y="1641192"/>
            <a:ext cx="1429800" cy="15081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latin typeface="Calibri"/>
                <a:ea typeface="Calibri"/>
                <a:cs typeface="Calibri"/>
                <a:sym typeface="Calibri"/>
              </a:rPr>
              <a:t>Feedback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Calibri"/>
                <a:ea typeface="Calibri"/>
                <a:cs typeface="Calibri"/>
                <a:sym typeface="Calibri"/>
              </a:rPr>
              <a:t>Rewrite &amp; complete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5"/>
          <p:cNvSpPr/>
          <p:nvPr/>
        </p:nvSpPr>
        <p:spPr>
          <a:xfrm>
            <a:off x="5728711" y="1641192"/>
            <a:ext cx="1429800" cy="15081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latin typeface="Calibri"/>
                <a:ea typeface="Calibri"/>
                <a:cs typeface="Calibri"/>
                <a:sym typeface="Calibri"/>
              </a:rPr>
              <a:t>Educating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Calibri"/>
                <a:ea typeface="Calibri"/>
                <a:cs typeface="Calibri"/>
                <a:sym typeface="Calibri"/>
              </a:rPr>
              <a:t>Present &amp; share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5"/>
          <p:cNvSpPr/>
          <p:nvPr/>
        </p:nvSpPr>
        <p:spPr>
          <a:xfrm>
            <a:off x="7559745" y="1641192"/>
            <a:ext cx="1429800" cy="15081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latin typeface="Calibri"/>
                <a:ea typeface="Calibri"/>
                <a:cs typeface="Calibri"/>
                <a:sym typeface="Calibri"/>
              </a:rPr>
              <a:t>Live our values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Calibri"/>
                <a:ea typeface="Calibri"/>
                <a:cs typeface="Calibri"/>
                <a:sym typeface="Calibri"/>
              </a:rPr>
              <a:t>Incorporate values in daily work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5"/>
          <p:cNvSpPr/>
          <p:nvPr/>
        </p:nvSpPr>
        <p:spPr>
          <a:xfrm>
            <a:off x="1678938" y="2220542"/>
            <a:ext cx="318000" cy="369900"/>
          </a:xfrm>
          <a:prstGeom prst="chevron">
            <a:avLst>
              <a:gd fmla="val 50000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/>
          <p:nvPr/>
        </p:nvSpPr>
        <p:spPr>
          <a:xfrm>
            <a:off x="3521966" y="2220542"/>
            <a:ext cx="318000" cy="369900"/>
          </a:xfrm>
          <a:prstGeom prst="chevron">
            <a:avLst>
              <a:gd fmla="val 50000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/>
          <p:nvPr/>
        </p:nvSpPr>
        <p:spPr>
          <a:xfrm>
            <a:off x="5357880" y="2220542"/>
            <a:ext cx="318000" cy="369900"/>
          </a:xfrm>
          <a:prstGeom prst="chevron">
            <a:avLst>
              <a:gd fmla="val 50000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7200908" y="2220542"/>
            <a:ext cx="318000" cy="369900"/>
          </a:xfrm>
          <a:prstGeom prst="chevron">
            <a:avLst>
              <a:gd fmla="val 50000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 txBox="1"/>
          <p:nvPr>
            <p:ph idx="4294967295" type="title"/>
          </p:nvPr>
        </p:nvSpPr>
        <p:spPr>
          <a:xfrm>
            <a:off x="3879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3600"/>
              <a:t>Our approach</a:t>
            </a:r>
            <a:endParaRPr sz="3600"/>
          </a:p>
        </p:txBody>
      </p:sp>
      <p:sp>
        <p:nvSpPr>
          <p:cNvPr id="73" name="Google Shape;73;p15"/>
          <p:cNvSpPr/>
          <p:nvPr/>
        </p:nvSpPr>
        <p:spPr>
          <a:xfrm>
            <a:off x="184967" y="1619850"/>
            <a:ext cx="1429800" cy="1508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latin typeface="Calibri"/>
                <a:ea typeface="Calibri"/>
                <a:cs typeface="Calibri"/>
                <a:sym typeface="Calibri"/>
              </a:rPr>
              <a:t>Workshop 2020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Calibri"/>
                <a:ea typeface="Calibri"/>
                <a:cs typeface="Calibri"/>
                <a:sym typeface="Calibri"/>
              </a:rPr>
              <a:t>Brainstorm &amp; Vote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5"/>
          <p:cNvSpPr/>
          <p:nvPr/>
        </p:nvSpPr>
        <p:spPr>
          <a:xfrm>
            <a:off x="2023397" y="1619850"/>
            <a:ext cx="1429800" cy="1508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latin typeface="Calibri"/>
                <a:ea typeface="Calibri"/>
                <a:cs typeface="Calibri"/>
                <a:sym typeface="Calibri"/>
              </a:rPr>
              <a:t>Taskforce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Calibri"/>
                <a:ea typeface="Calibri"/>
                <a:cs typeface="Calibri"/>
                <a:sym typeface="Calibri"/>
              </a:rPr>
              <a:t>Evaluate &amp; substantiate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5"/>
          <p:cNvSpPr/>
          <p:nvPr/>
        </p:nvSpPr>
        <p:spPr>
          <a:xfrm>
            <a:off x="3868949" y="1619850"/>
            <a:ext cx="1429800" cy="1508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latin typeface="Calibri"/>
                <a:ea typeface="Calibri"/>
                <a:cs typeface="Calibri"/>
                <a:sym typeface="Calibri"/>
              </a:rPr>
              <a:t>Feedback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Calibri"/>
                <a:ea typeface="Calibri"/>
                <a:cs typeface="Calibri"/>
                <a:sym typeface="Calibri"/>
              </a:rPr>
              <a:t>Rewrite &amp; complete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5"/>
          <p:cNvSpPr/>
          <p:nvPr/>
        </p:nvSpPr>
        <p:spPr>
          <a:xfrm>
            <a:off x="5707369" y="1619850"/>
            <a:ext cx="1429800" cy="1508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latin typeface="Calibri"/>
                <a:ea typeface="Calibri"/>
                <a:cs typeface="Calibri"/>
                <a:sym typeface="Calibri"/>
              </a:rPr>
              <a:t>Educating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Calibri"/>
                <a:ea typeface="Calibri"/>
                <a:cs typeface="Calibri"/>
                <a:sym typeface="Calibri"/>
              </a:rPr>
              <a:t>Present &amp; share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5"/>
          <p:cNvSpPr/>
          <p:nvPr/>
        </p:nvSpPr>
        <p:spPr>
          <a:xfrm>
            <a:off x="7538402" y="1619850"/>
            <a:ext cx="1429800" cy="15081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latin typeface="Calibri"/>
                <a:ea typeface="Calibri"/>
                <a:cs typeface="Calibri"/>
                <a:sym typeface="Calibri"/>
              </a:rPr>
              <a:t>Live our values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Calibri"/>
                <a:ea typeface="Calibri"/>
                <a:cs typeface="Calibri"/>
                <a:sym typeface="Calibri"/>
              </a:rPr>
              <a:t>Incorporate values in daily work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5"/>
          <p:cNvSpPr/>
          <p:nvPr/>
        </p:nvSpPr>
        <p:spPr>
          <a:xfrm>
            <a:off x="1657596" y="2199200"/>
            <a:ext cx="318000" cy="369900"/>
          </a:xfrm>
          <a:prstGeom prst="chevron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5"/>
          <p:cNvSpPr/>
          <p:nvPr/>
        </p:nvSpPr>
        <p:spPr>
          <a:xfrm>
            <a:off x="3500624" y="2199200"/>
            <a:ext cx="318000" cy="369900"/>
          </a:xfrm>
          <a:prstGeom prst="chevron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5"/>
          <p:cNvSpPr/>
          <p:nvPr/>
        </p:nvSpPr>
        <p:spPr>
          <a:xfrm>
            <a:off x="5336538" y="2199200"/>
            <a:ext cx="318000" cy="369900"/>
          </a:xfrm>
          <a:prstGeom prst="chevron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5"/>
          <p:cNvSpPr/>
          <p:nvPr/>
        </p:nvSpPr>
        <p:spPr>
          <a:xfrm>
            <a:off x="7179566" y="2199200"/>
            <a:ext cx="318000" cy="369900"/>
          </a:xfrm>
          <a:prstGeom prst="chevron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/>
        </p:nvSpPr>
        <p:spPr>
          <a:xfrm>
            <a:off x="1343975" y="554550"/>
            <a:ext cx="7001100" cy="4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1800">
                <a:solidFill>
                  <a:srgbClr val="66666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★  </a:t>
            </a:r>
            <a:r>
              <a:rPr b="1" lang="de" sz="1800">
                <a:solidFill>
                  <a:srgbClr val="B7B7B7"/>
                </a:solidFill>
              </a:rPr>
              <a:t>WE ARE</a:t>
            </a:r>
            <a:r>
              <a:rPr b="1" lang="de" sz="1800">
                <a:solidFill>
                  <a:schemeClr val="dk2"/>
                </a:solidFill>
              </a:rPr>
              <a:t> </a:t>
            </a:r>
            <a:r>
              <a:rPr b="1" lang="de" sz="1800">
                <a:solidFill>
                  <a:srgbClr val="CC0000"/>
                </a:solidFill>
              </a:rPr>
              <a:t>PASSIONATE</a:t>
            </a:r>
            <a:endParaRPr b="1" sz="1800">
              <a:solidFill>
                <a:srgbClr val="CC0000"/>
              </a:solidFill>
            </a:endParaRPr>
          </a:p>
        </p:txBody>
      </p:sp>
      <p:pic>
        <p:nvPicPr>
          <p:cNvPr id="87" name="Google Shape;8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309" y="1712949"/>
            <a:ext cx="575300" cy="387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7425" y="2233225"/>
            <a:ext cx="527075" cy="47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3442" y="3251161"/>
            <a:ext cx="424025" cy="468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84425" y="1045775"/>
            <a:ext cx="375175" cy="574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8941" y="608799"/>
            <a:ext cx="424033" cy="387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27413" y="2778613"/>
            <a:ext cx="527075" cy="40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15444" y="3814556"/>
            <a:ext cx="494125" cy="510326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6"/>
          <p:cNvSpPr txBox="1"/>
          <p:nvPr/>
        </p:nvSpPr>
        <p:spPr>
          <a:xfrm>
            <a:off x="1343975" y="3831150"/>
            <a:ext cx="7001100" cy="4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" sz="1800">
                <a:solidFill>
                  <a:schemeClr val="dk2"/>
                </a:solidFill>
              </a:rPr>
              <a:t>      &gt;  </a:t>
            </a:r>
            <a:r>
              <a:rPr b="1" lang="de" sz="1800">
                <a:solidFill>
                  <a:srgbClr val="B7B7B7"/>
                </a:solidFill>
              </a:rPr>
              <a:t>WE ARE</a:t>
            </a:r>
            <a:r>
              <a:rPr b="1" lang="de" sz="1800">
                <a:solidFill>
                  <a:schemeClr val="dk2"/>
                </a:solidFill>
              </a:rPr>
              <a:t> </a:t>
            </a:r>
            <a:r>
              <a:rPr b="1" lang="de" sz="1800">
                <a:solidFill>
                  <a:srgbClr val="CC0000"/>
                </a:solidFill>
              </a:rPr>
              <a:t>BYTRO</a:t>
            </a:r>
            <a:endParaRPr b="1" sz="1800">
              <a:solidFill>
                <a:srgbClr val="CC0000"/>
              </a:solidFill>
            </a:endParaRPr>
          </a:p>
        </p:txBody>
      </p:sp>
      <p:sp>
        <p:nvSpPr>
          <p:cNvPr id="95" name="Google Shape;95;p16"/>
          <p:cNvSpPr txBox="1"/>
          <p:nvPr/>
        </p:nvSpPr>
        <p:spPr>
          <a:xfrm>
            <a:off x="1343975" y="1087950"/>
            <a:ext cx="7001100" cy="4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1800">
                <a:solidFill>
                  <a:srgbClr val="66666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★  </a:t>
            </a:r>
            <a:r>
              <a:rPr b="1" lang="de" sz="1800">
                <a:solidFill>
                  <a:srgbClr val="B7B7B7"/>
                </a:solidFill>
              </a:rPr>
              <a:t>WE ARE</a:t>
            </a:r>
            <a:r>
              <a:rPr b="1" lang="de" sz="1800">
                <a:solidFill>
                  <a:schemeClr val="dk2"/>
                </a:solidFill>
              </a:rPr>
              <a:t> </a:t>
            </a:r>
            <a:r>
              <a:rPr b="1" lang="de" sz="1800">
                <a:solidFill>
                  <a:srgbClr val="CC0000"/>
                </a:solidFill>
              </a:rPr>
              <a:t>AUTONOMOUS</a:t>
            </a:r>
            <a:endParaRPr b="1" sz="1800">
              <a:solidFill>
                <a:srgbClr val="CC0000"/>
              </a:solidFill>
            </a:endParaRPr>
          </a:p>
        </p:txBody>
      </p:sp>
      <p:sp>
        <p:nvSpPr>
          <p:cNvPr id="96" name="Google Shape;96;p16"/>
          <p:cNvSpPr txBox="1"/>
          <p:nvPr/>
        </p:nvSpPr>
        <p:spPr>
          <a:xfrm>
            <a:off x="1343975" y="1621350"/>
            <a:ext cx="7001100" cy="4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1800">
                <a:solidFill>
                  <a:srgbClr val="66666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★  </a:t>
            </a:r>
            <a:r>
              <a:rPr b="1" lang="de" sz="1800">
                <a:solidFill>
                  <a:srgbClr val="B7B7B7"/>
                </a:solidFill>
              </a:rPr>
              <a:t>WE ARE</a:t>
            </a:r>
            <a:r>
              <a:rPr b="1" lang="de" sz="1800">
                <a:solidFill>
                  <a:schemeClr val="dk2"/>
                </a:solidFill>
              </a:rPr>
              <a:t> </a:t>
            </a:r>
            <a:r>
              <a:rPr b="1" lang="de" sz="1800">
                <a:solidFill>
                  <a:srgbClr val="CC0000"/>
                </a:solidFill>
              </a:rPr>
              <a:t>HONEST</a:t>
            </a:r>
            <a:endParaRPr b="1" sz="1800">
              <a:solidFill>
                <a:srgbClr val="CC0000"/>
              </a:solidFill>
            </a:endParaRPr>
          </a:p>
        </p:txBody>
      </p:sp>
      <p:sp>
        <p:nvSpPr>
          <p:cNvPr id="97" name="Google Shape;97;p16"/>
          <p:cNvSpPr txBox="1"/>
          <p:nvPr/>
        </p:nvSpPr>
        <p:spPr>
          <a:xfrm>
            <a:off x="1343975" y="2154750"/>
            <a:ext cx="7001100" cy="4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1800">
                <a:solidFill>
                  <a:srgbClr val="66666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★  </a:t>
            </a:r>
            <a:r>
              <a:rPr b="1" lang="de" sz="1800">
                <a:solidFill>
                  <a:srgbClr val="B7B7B7"/>
                </a:solidFill>
              </a:rPr>
              <a:t>WE ARE</a:t>
            </a:r>
            <a:r>
              <a:rPr b="1" lang="de" sz="1800">
                <a:solidFill>
                  <a:schemeClr val="dk2"/>
                </a:solidFill>
              </a:rPr>
              <a:t> </a:t>
            </a:r>
            <a:r>
              <a:rPr b="1" lang="de" sz="1800">
                <a:solidFill>
                  <a:srgbClr val="CC0000"/>
                </a:solidFill>
              </a:rPr>
              <a:t>SUSTAINABLE</a:t>
            </a:r>
            <a:endParaRPr b="1" sz="1800">
              <a:solidFill>
                <a:srgbClr val="CC0000"/>
              </a:solidFill>
            </a:endParaRPr>
          </a:p>
        </p:txBody>
      </p:sp>
      <p:sp>
        <p:nvSpPr>
          <p:cNvPr id="98" name="Google Shape;98;p16"/>
          <p:cNvSpPr txBox="1"/>
          <p:nvPr/>
        </p:nvSpPr>
        <p:spPr>
          <a:xfrm>
            <a:off x="1343975" y="2688150"/>
            <a:ext cx="7001100" cy="4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1800">
                <a:solidFill>
                  <a:srgbClr val="66666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★  </a:t>
            </a:r>
            <a:r>
              <a:rPr b="1" lang="de" sz="1800">
                <a:solidFill>
                  <a:srgbClr val="B7B7B7"/>
                </a:solidFill>
              </a:rPr>
              <a:t>WE ARE</a:t>
            </a:r>
            <a:r>
              <a:rPr b="1" lang="de" sz="1800">
                <a:solidFill>
                  <a:schemeClr val="dk2"/>
                </a:solidFill>
              </a:rPr>
              <a:t> </a:t>
            </a:r>
            <a:r>
              <a:rPr b="1" lang="de" sz="1800">
                <a:solidFill>
                  <a:srgbClr val="CC0000"/>
                </a:solidFill>
              </a:rPr>
              <a:t>INCLUSIVE</a:t>
            </a:r>
            <a:endParaRPr b="1" sz="1800">
              <a:solidFill>
                <a:srgbClr val="CC0000"/>
              </a:solidFill>
            </a:endParaRPr>
          </a:p>
        </p:txBody>
      </p:sp>
      <p:sp>
        <p:nvSpPr>
          <p:cNvPr id="99" name="Google Shape;99;p16"/>
          <p:cNvSpPr txBox="1"/>
          <p:nvPr/>
        </p:nvSpPr>
        <p:spPr>
          <a:xfrm>
            <a:off x="1343975" y="3221550"/>
            <a:ext cx="7001100" cy="4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1800">
                <a:solidFill>
                  <a:srgbClr val="66666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★  </a:t>
            </a:r>
            <a:r>
              <a:rPr b="1" lang="de" sz="1800">
                <a:solidFill>
                  <a:srgbClr val="B7B7B7"/>
                </a:solidFill>
              </a:rPr>
              <a:t>WE ARE</a:t>
            </a:r>
            <a:r>
              <a:rPr b="1" lang="de" sz="1800">
                <a:solidFill>
                  <a:schemeClr val="dk2"/>
                </a:solidFill>
              </a:rPr>
              <a:t> </a:t>
            </a:r>
            <a:r>
              <a:rPr b="1" lang="de" sz="1800">
                <a:solidFill>
                  <a:srgbClr val="CC0000"/>
                </a:solidFill>
              </a:rPr>
              <a:t>OPEN-MINDED</a:t>
            </a:r>
            <a:endParaRPr b="1" sz="180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7"/>
          <p:cNvSpPr/>
          <p:nvPr/>
        </p:nvSpPr>
        <p:spPr>
          <a:xfrm>
            <a:off x="1713105" y="1429822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enjoy our work and have fun while at it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7"/>
          <p:cNvSpPr/>
          <p:nvPr/>
        </p:nvSpPr>
        <p:spPr>
          <a:xfrm>
            <a:off x="2534390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proud of our products and actively play and share them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7"/>
          <p:cNvSpPr/>
          <p:nvPr/>
        </p:nvSpPr>
        <p:spPr>
          <a:xfrm>
            <a:off x="3381755" y="1429822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fight for our beliefs and for constant improvement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7"/>
          <p:cNvSpPr/>
          <p:nvPr/>
        </p:nvSpPr>
        <p:spPr>
          <a:xfrm>
            <a:off x="4186962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dedicated to our vision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7"/>
          <p:cNvSpPr/>
          <p:nvPr/>
        </p:nvSpPr>
        <p:spPr>
          <a:xfrm>
            <a:off x="5027548" y="1429822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aim for the best performance in our work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7"/>
          <p:cNvSpPr/>
          <p:nvPr/>
        </p:nvSpPr>
        <p:spPr>
          <a:xfrm>
            <a:off x="5837480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here to create remarkable experiences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7"/>
          <p:cNvSpPr txBox="1"/>
          <p:nvPr>
            <p:ph type="title"/>
          </p:nvPr>
        </p:nvSpPr>
        <p:spPr>
          <a:xfrm>
            <a:off x="333042" y="23776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4800">
                <a:solidFill>
                  <a:srgbClr val="434343"/>
                </a:solidFill>
              </a:rPr>
              <a:t>We are passionate</a:t>
            </a:r>
            <a:endParaRPr sz="4800">
              <a:solidFill>
                <a:srgbClr val="434343"/>
              </a:solidFill>
            </a:endParaRPr>
          </a:p>
        </p:txBody>
      </p:sp>
      <p:sp>
        <p:nvSpPr>
          <p:cNvPr id="112" name="Google Shape;112;p17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4800"/>
              <a:t>We are passionate</a:t>
            </a:r>
            <a:endParaRPr sz="4800"/>
          </a:p>
        </p:txBody>
      </p:sp>
      <p:sp>
        <p:nvSpPr>
          <p:cNvPr id="113" name="Google Shape;113;p17"/>
          <p:cNvSpPr/>
          <p:nvPr/>
        </p:nvSpPr>
        <p:spPr>
          <a:xfrm>
            <a:off x="1691763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enjoy our work and have fun while at it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7"/>
          <p:cNvSpPr/>
          <p:nvPr/>
        </p:nvSpPr>
        <p:spPr>
          <a:xfrm>
            <a:off x="1497720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7"/>
          <p:cNvSpPr/>
          <p:nvPr/>
        </p:nvSpPr>
        <p:spPr>
          <a:xfrm>
            <a:off x="2513048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EAD1D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proud of our products and actively play and share them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7"/>
          <p:cNvSpPr/>
          <p:nvPr/>
        </p:nvSpPr>
        <p:spPr>
          <a:xfrm>
            <a:off x="2319005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7"/>
          <p:cNvSpPr/>
          <p:nvPr/>
        </p:nvSpPr>
        <p:spPr>
          <a:xfrm>
            <a:off x="3360413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fight for our beliefs and for constant improvement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7"/>
          <p:cNvSpPr/>
          <p:nvPr/>
        </p:nvSpPr>
        <p:spPr>
          <a:xfrm>
            <a:off x="3166370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7"/>
          <p:cNvSpPr/>
          <p:nvPr/>
        </p:nvSpPr>
        <p:spPr>
          <a:xfrm>
            <a:off x="4165619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dedicated to our vision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7"/>
          <p:cNvSpPr/>
          <p:nvPr/>
        </p:nvSpPr>
        <p:spPr>
          <a:xfrm>
            <a:off x="3971577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7"/>
          <p:cNvSpPr/>
          <p:nvPr/>
        </p:nvSpPr>
        <p:spPr>
          <a:xfrm>
            <a:off x="5006205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aim for the best performance in our work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7"/>
          <p:cNvSpPr/>
          <p:nvPr/>
        </p:nvSpPr>
        <p:spPr>
          <a:xfrm>
            <a:off x="4812162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7"/>
          <p:cNvSpPr/>
          <p:nvPr/>
        </p:nvSpPr>
        <p:spPr>
          <a:xfrm>
            <a:off x="5816138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here to create remarkable experiences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7"/>
          <p:cNvSpPr/>
          <p:nvPr/>
        </p:nvSpPr>
        <p:spPr>
          <a:xfrm>
            <a:off x="5622095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8"/>
          <p:cNvSpPr/>
          <p:nvPr/>
        </p:nvSpPr>
        <p:spPr>
          <a:xfrm>
            <a:off x="5485623" y="1429822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constantly learning and growing our expertise 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8"/>
          <p:cNvSpPr/>
          <p:nvPr/>
        </p:nvSpPr>
        <p:spPr>
          <a:xfrm>
            <a:off x="4704074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embrace accountability and demand commitment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8"/>
          <p:cNvSpPr/>
          <p:nvPr/>
        </p:nvSpPr>
        <p:spPr>
          <a:xfrm>
            <a:off x="3860298" y="1429822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make decisions in our fields of expertise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8"/>
          <p:cNvSpPr/>
          <p:nvPr/>
        </p:nvSpPr>
        <p:spPr>
          <a:xfrm>
            <a:off x="3061666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autonomous as a company and shape its future ourselves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8"/>
          <p:cNvSpPr/>
          <p:nvPr/>
        </p:nvSpPr>
        <p:spPr>
          <a:xfrm>
            <a:off x="2212923" y="142980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have ownership in our projects and don’t get micromanaged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8"/>
          <p:cNvSpPr/>
          <p:nvPr/>
        </p:nvSpPr>
        <p:spPr>
          <a:xfrm>
            <a:off x="1390398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trust experience and data likewise but strive for innovative ideas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8"/>
          <p:cNvSpPr/>
          <p:nvPr/>
        </p:nvSpPr>
        <p:spPr>
          <a:xfrm>
            <a:off x="6343735" y="3246947"/>
            <a:ext cx="1302600" cy="1535400"/>
          </a:xfrm>
          <a:prstGeom prst="roundRect">
            <a:avLst>
              <a:gd fmla="val 5546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agile and adjust fast to altering circumstances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8"/>
          <p:cNvSpPr txBox="1"/>
          <p:nvPr>
            <p:ph type="title"/>
          </p:nvPr>
        </p:nvSpPr>
        <p:spPr>
          <a:xfrm>
            <a:off x="333042" y="23776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4800">
                <a:solidFill>
                  <a:srgbClr val="434343"/>
                </a:solidFill>
              </a:rPr>
              <a:t>We are autonomous</a:t>
            </a:r>
            <a:endParaRPr sz="4800">
              <a:solidFill>
                <a:srgbClr val="434343"/>
              </a:solidFill>
            </a:endParaRPr>
          </a:p>
        </p:txBody>
      </p:sp>
      <p:sp>
        <p:nvSpPr>
          <p:cNvPr id="138" name="Google Shape;138;p18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4800"/>
              <a:t>We are autonomous</a:t>
            </a:r>
            <a:endParaRPr sz="4800"/>
          </a:p>
        </p:txBody>
      </p:sp>
      <p:sp>
        <p:nvSpPr>
          <p:cNvPr id="139" name="Google Shape;139;p18"/>
          <p:cNvSpPr/>
          <p:nvPr/>
        </p:nvSpPr>
        <p:spPr>
          <a:xfrm>
            <a:off x="5464280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constantly learning and growing our expertise 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8"/>
          <p:cNvSpPr/>
          <p:nvPr/>
        </p:nvSpPr>
        <p:spPr>
          <a:xfrm>
            <a:off x="5270237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8"/>
          <p:cNvSpPr/>
          <p:nvPr/>
        </p:nvSpPr>
        <p:spPr>
          <a:xfrm>
            <a:off x="4682731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EAD1D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embrace accountability and demand commitment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8"/>
          <p:cNvSpPr/>
          <p:nvPr/>
        </p:nvSpPr>
        <p:spPr>
          <a:xfrm>
            <a:off x="4488689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8"/>
          <p:cNvSpPr/>
          <p:nvPr/>
        </p:nvSpPr>
        <p:spPr>
          <a:xfrm>
            <a:off x="3838955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make decisions in our fields of expertise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8"/>
          <p:cNvSpPr/>
          <p:nvPr/>
        </p:nvSpPr>
        <p:spPr>
          <a:xfrm>
            <a:off x="3644912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8"/>
          <p:cNvSpPr/>
          <p:nvPr/>
        </p:nvSpPr>
        <p:spPr>
          <a:xfrm>
            <a:off x="3040324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autonomous as a company and shape its future ourselves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8"/>
          <p:cNvSpPr/>
          <p:nvPr/>
        </p:nvSpPr>
        <p:spPr>
          <a:xfrm>
            <a:off x="2846281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8"/>
          <p:cNvSpPr/>
          <p:nvPr/>
        </p:nvSpPr>
        <p:spPr>
          <a:xfrm>
            <a:off x="2191580" y="140846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have ownership in our projects and are trusted to work on them autonomously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8"/>
          <p:cNvSpPr/>
          <p:nvPr/>
        </p:nvSpPr>
        <p:spPr>
          <a:xfrm>
            <a:off x="1997537" y="1187071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8"/>
          <p:cNvSpPr/>
          <p:nvPr/>
        </p:nvSpPr>
        <p:spPr>
          <a:xfrm>
            <a:off x="1369055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trust experience and data likewise but strive for innovative ideas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8"/>
          <p:cNvSpPr/>
          <p:nvPr/>
        </p:nvSpPr>
        <p:spPr>
          <a:xfrm>
            <a:off x="1175012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8"/>
          <p:cNvSpPr/>
          <p:nvPr/>
        </p:nvSpPr>
        <p:spPr>
          <a:xfrm>
            <a:off x="6322392" y="3225604"/>
            <a:ext cx="1302600" cy="1535400"/>
          </a:xfrm>
          <a:prstGeom prst="roundRect">
            <a:avLst>
              <a:gd fmla="val 5546" name="adj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agile and adjust fast to altering circumstances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8"/>
          <p:cNvSpPr/>
          <p:nvPr/>
        </p:nvSpPr>
        <p:spPr>
          <a:xfrm>
            <a:off x="6128350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19"/>
          <p:cNvSpPr/>
          <p:nvPr/>
        </p:nvSpPr>
        <p:spPr>
          <a:xfrm>
            <a:off x="4819110" y="1429822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criticize constructively and acknowledge mistakes 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9"/>
          <p:cNvSpPr/>
          <p:nvPr/>
        </p:nvSpPr>
        <p:spPr>
          <a:xfrm>
            <a:off x="3937015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have transparent guiding principles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9"/>
          <p:cNvSpPr/>
          <p:nvPr/>
        </p:nvSpPr>
        <p:spPr>
          <a:xfrm>
            <a:off x="3138927" y="1429822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happy to praise our colleagues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9"/>
          <p:cNvSpPr/>
          <p:nvPr/>
        </p:nvSpPr>
        <p:spPr>
          <a:xfrm>
            <a:off x="2273265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all about building trust-based relationships 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9"/>
          <p:cNvSpPr/>
          <p:nvPr/>
        </p:nvSpPr>
        <p:spPr>
          <a:xfrm>
            <a:off x="1463096" y="142980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honest to colleagues and players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9"/>
          <p:cNvSpPr/>
          <p:nvPr/>
        </p:nvSpPr>
        <p:spPr>
          <a:xfrm>
            <a:off x="6497265" y="1429822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openly discuss pain-points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9"/>
          <p:cNvSpPr/>
          <p:nvPr/>
        </p:nvSpPr>
        <p:spPr>
          <a:xfrm>
            <a:off x="5590904" y="3246947"/>
            <a:ext cx="1302600" cy="1535400"/>
          </a:xfrm>
          <a:prstGeom prst="roundRect">
            <a:avLst>
              <a:gd fmla="val 5546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don’t cheat people for our success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9"/>
          <p:cNvSpPr txBox="1"/>
          <p:nvPr>
            <p:ph type="title"/>
          </p:nvPr>
        </p:nvSpPr>
        <p:spPr>
          <a:xfrm>
            <a:off x="333042" y="23776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4800">
                <a:solidFill>
                  <a:srgbClr val="434343"/>
                </a:solidFill>
              </a:rPr>
              <a:t>We are honest</a:t>
            </a:r>
            <a:endParaRPr sz="4800">
              <a:solidFill>
                <a:srgbClr val="434343"/>
              </a:solidFill>
            </a:endParaRPr>
          </a:p>
        </p:txBody>
      </p:sp>
      <p:sp>
        <p:nvSpPr>
          <p:cNvPr id="166" name="Google Shape;166;p19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4800"/>
              <a:t>We are honest</a:t>
            </a:r>
            <a:endParaRPr sz="4800"/>
          </a:p>
        </p:txBody>
      </p:sp>
      <p:sp>
        <p:nvSpPr>
          <p:cNvPr id="167" name="Google Shape;167;p19"/>
          <p:cNvSpPr/>
          <p:nvPr/>
        </p:nvSpPr>
        <p:spPr>
          <a:xfrm>
            <a:off x="4797767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criticize constructively and acknowledge mistakes 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9"/>
          <p:cNvSpPr/>
          <p:nvPr/>
        </p:nvSpPr>
        <p:spPr>
          <a:xfrm>
            <a:off x="4603725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9"/>
          <p:cNvSpPr/>
          <p:nvPr/>
        </p:nvSpPr>
        <p:spPr>
          <a:xfrm>
            <a:off x="3915673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FFFFA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have transparent guiding principles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9"/>
          <p:cNvSpPr/>
          <p:nvPr/>
        </p:nvSpPr>
        <p:spPr>
          <a:xfrm>
            <a:off x="3721630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9"/>
          <p:cNvSpPr/>
          <p:nvPr/>
        </p:nvSpPr>
        <p:spPr>
          <a:xfrm>
            <a:off x="3117585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EAD1D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happy to praise our colleagues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9"/>
          <p:cNvSpPr/>
          <p:nvPr/>
        </p:nvSpPr>
        <p:spPr>
          <a:xfrm>
            <a:off x="2923542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9"/>
          <p:cNvSpPr/>
          <p:nvPr/>
        </p:nvSpPr>
        <p:spPr>
          <a:xfrm>
            <a:off x="2251923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all about building trust-based relationships 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9"/>
          <p:cNvSpPr/>
          <p:nvPr/>
        </p:nvSpPr>
        <p:spPr>
          <a:xfrm>
            <a:off x="2057880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9"/>
          <p:cNvSpPr/>
          <p:nvPr/>
        </p:nvSpPr>
        <p:spPr>
          <a:xfrm>
            <a:off x="1441753" y="140846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honest to colleagues and players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9"/>
          <p:cNvSpPr/>
          <p:nvPr/>
        </p:nvSpPr>
        <p:spPr>
          <a:xfrm>
            <a:off x="1247711" y="1187071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9"/>
          <p:cNvSpPr/>
          <p:nvPr/>
        </p:nvSpPr>
        <p:spPr>
          <a:xfrm>
            <a:off x="6475923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openly discuss pain-points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9"/>
          <p:cNvSpPr/>
          <p:nvPr/>
        </p:nvSpPr>
        <p:spPr>
          <a:xfrm>
            <a:off x="6281880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9"/>
          <p:cNvSpPr/>
          <p:nvPr/>
        </p:nvSpPr>
        <p:spPr>
          <a:xfrm>
            <a:off x="5598018" y="3225604"/>
            <a:ext cx="1302600" cy="1535400"/>
          </a:xfrm>
          <a:prstGeom prst="roundRect">
            <a:avLst>
              <a:gd fmla="val 5546" name="adj"/>
            </a:avLst>
          </a:prstGeom>
          <a:solidFill>
            <a:srgbClr val="C2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build our success on treating people fairly and respectfully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19"/>
          <p:cNvSpPr/>
          <p:nvPr/>
        </p:nvSpPr>
        <p:spPr>
          <a:xfrm>
            <a:off x="5403975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9"/>
          <p:cNvSpPr txBox="1"/>
          <p:nvPr/>
        </p:nvSpPr>
        <p:spPr>
          <a:xfrm>
            <a:off x="0" y="0"/>
            <a:ext cx="2890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We embrace accountability, for good and bad decisions!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20"/>
          <p:cNvSpPr/>
          <p:nvPr/>
        </p:nvSpPr>
        <p:spPr>
          <a:xfrm>
            <a:off x="4786327" y="1429822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follow sustainable business strategies and practices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20"/>
          <p:cNvSpPr/>
          <p:nvPr/>
        </p:nvSpPr>
        <p:spPr>
          <a:xfrm>
            <a:off x="4425675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acknowledge that without commercial success there will be no success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20"/>
          <p:cNvSpPr/>
          <p:nvPr/>
        </p:nvSpPr>
        <p:spPr>
          <a:xfrm>
            <a:off x="3152076" y="1429822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do not waste resources or energy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20"/>
          <p:cNvSpPr/>
          <p:nvPr/>
        </p:nvSpPr>
        <p:spPr>
          <a:xfrm>
            <a:off x="2756866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weight costs and benefits of our projects and prioritise accordingly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20"/>
          <p:cNvSpPr/>
          <p:nvPr/>
        </p:nvSpPr>
        <p:spPr>
          <a:xfrm>
            <a:off x="1524785" y="142980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work environment-friendly to have our share in shaping the future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20"/>
          <p:cNvSpPr/>
          <p:nvPr/>
        </p:nvSpPr>
        <p:spPr>
          <a:xfrm>
            <a:off x="1085598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establish workflows and systems which are modular and future-proof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20"/>
          <p:cNvSpPr/>
          <p:nvPr/>
        </p:nvSpPr>
        <p:spPr>
          <a:xfrm>
            <a:off x="6093792" y="3246947"/>
            <a:ext cx="1302600" cy="1535400"/>
          </a:xfrm>
          <a:prstGeom prst="roundRect">
            <a:avLst>
              <a:gd fmla="val 5546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a company that has the needs and wishes of its employees in mind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20"/>
          <p:cNvSpPr/>
          <p:nvPr/>
        </p:nvSpPr>
        <p:spPr>
          <a:xfrm>
            <a:off x="6441915" y="1429821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aim for long living and high quality products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0"/>
          <p:cNvSpPr txBox="1"/>
          <p:nvPr>
            <p:ph type="title"/>
          </p:nvPr>
        </p:nvSpPr>
        <p:spPr>
          <a:xfrm>
            <a:off x="333042" y="23776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4800">
                <a:solidFill>
                  <a:srgbClr val="434343"/>
                </a:solidFill>
              </a:rPr>
              <a:t>We are sustainable</a:t>
            </a:r>
            <a:endParaRPr sz="4800">
              <a:solidFill>
                <a:srgbClr val="434343"/>
              </a:solidFill>
            </a:endParaRPr>
          </a:p>
        </p:txBody>
      </p:sp>
      <p:sp>
        <p:nvSpPr>
          <p:cNvPr id="196" name="Google Shape;196;p20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4800"/>
              <a:t>We are sustainable</a:t>
            </a:r>
            <a:endParaRPr sz="4800"/>
          </a:p>
        </p:txBody>
      </p:sp>
      <p:sp>
        <p:nvSpPr>
          <p:cNvPr id="197" name="Google Shape;197;p20"/>
          <p:cNvSpPr/>
          <p:nvPr/>
        </p:nvSpPr>
        <p:spPr>
          <a:xfrm>
            <a:off x="4764985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follow sustainable business strategies and practices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0"/>
          <p:cNvSpPr/>
          <p:nvPr/>
        </p:nvSpPr>
        <p:spPr>
          <a:xfrm>
            <a:off x="4570942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0"/>
          <p:cNvSpPr/>
          <p:nvPr/>
        </p:nvSpPr>
        <p:spPr>
          <a:xfrm>
            <a:off x="4404333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acknowledge that without commercial success there will be no success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0"/>
          <p:cNvSpPr/>
          <p:nvPr/>
        </p:nvSpPr>
        <p:spPr>
          <a:xfrm>
            <a:off x="4210290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0"/>
          <p:cNvSpPr/>
          <p:nvPr/>
        </p:nvSpPr>
        <p:spPr>
          <a:xfrm>
            <a:off x="3130733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FFFFA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work at a sustainable pace and avoid crunch times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0"/>
          <p:cNvSpPr/>
          <p:nvPr/>
        </p:nvSpPr>
        <p:spPr>
          <a:xfrm>
            <a:off x="2936691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0"/>
          <p:cNvSpPr/>
          <p:nvPr/>
        </p:nvSpPr>
        <p:spPr>
          <a:xfrm>
            <a:off x="2735524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EAD1D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weight costs and benefits of our projects and prioritise accordingly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20"/>
          <p:cNvSpPr/>
          <p:nvPr/>
        </p:nvSpPr>
        <p:spPr>
          <a:xfrm>
            <a:off x="2541481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0"/>
          <p:cNvSpPr/>
          <p:nvPr/>
        </p:nvSpPr>
        <p:spPr>
          <a:xfrm>
            <a:off x="1503443" y="140846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work environment -friendly and save natural resources and energy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20"/>
          <p:cNvSpPr/>
          <p:nvPr/>
        </p:nvSpPr>
        <p:spPr>
          <a:xfrm>
            <a:off x="1309400" y="1187071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20"/>
          <p:cNvSpPr/>
          <p:nvPr/>
        </p:nvSpPr>
        <p:spPr>
          <a:xfrm>
            <a:off x="1064255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E0FFC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establish workflows and systems which are modular and future-proof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20"/>
          <p:cNvSpPr/>
          <p:nvPr/>
        </p:nvSpPr>
        <p:spPr>
          <a:xfrm>
            <a:off x="870212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20"/>
          <p:cNvSpPr/>
          <p:nvPr/>
        </p:nvSpPr>
        <p:spPr>
          <a:xfrm>
            <a:off x="6072450" y="3225604"/>
            <a:ext cx="1302600" cy="1535400"/>
          </a:xfrm>
          <a:prstGeom prst="roundRect">
            <a:avLst>
              <a:gd fmla="val 5546" name="adj"/>
            </a:avLst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a company that has the needs and wishes of its employees in mind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20"/>
          <p:cNvSpPr/>
          <p:nvPr/>
        </p:nvSpPr>
        <p:spPr>
          <a:xfrm>
            <a:off x="5878407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0"/>
          <p:cNvSpPr/>
          <p:nvPr/>
        </p:nvSpPr>
        <p:spPr>
          <a:xfrm>
            <a:off x="6420573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C2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aim for long living and high quality products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20"/>
          <p:cNvSpPr/>
          <p:nvPr/>
        </p:nvSpPr>
        <p:spPr>
          <a:xfrm>
            <a:off x="6226530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Google Shape;21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21"/>
          <p:cNvSpPr/>
          <p:nvPr/>
        </p:nvSpPr>
        <p:spPr>
          <a:xfrm>
            <a:off x="1713105" y="1429822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do not discriminate or alienate anyone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1"/>
          <p:cNvSpPr/>
          <p:nvPr/>
        </p:nvSpPr>
        <p:spPr>
          <a:xfrm>
            <a:off x="2534390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work together as a team and share the same vision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1"/>
          <p:cNvSpPr/>
          <p:nvPr/>
        </p:nvSpPr>
        <p:spPr>
          <a:xfrm>
            <a:off x="3381755" y="1429822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believe in human rights and basic decency</a:t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21"/>
          <p:cNvSpPr/>
          <p:nvPr/>
        </p:nvSpPr>
        <p:spPr>
          <a:xfrm>
            <a:off x="4186962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respectful and caring to each other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21"/>
          <p:cNvSpPr/>
          <p:nvPr/>
        </p:nvSpPr>
        <p:spPr>
          <a:xfrm>
            <a:off x="5027548" y="1429822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value diversity in our company and in our player base</a:t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21"/>
          <p:cNvSpPr/>
          <p:nvPr/>
        </p:nvSpPr>
        <p:spPr>
          <a:xfrm>
            <a:off x="5837480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include our community in our decision making process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21"/>
          <p:cNvSpPr txBox="1"/>
          <p:nvPr>
            <p:ph type="title"/>
          </p:nvPr>
        </p:nvSpPr>
        <p:spPr>
          <a:xfrm>
            <a:off x="333042" y="23776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4800">
                <a:solidFill>
                  <a:srgbClr val="434343"/>
                </a:solidFill>
              </a:rPr>
              <a:t>We are inclusive</a:t>
            </a:r>
            <a:endParaRPr sz="4800">
              <a:solidFill>
                <a:srgbClr val="434343"/>
              </a:solidFill>
            </a:endParaRPr>
          </a:p>
        </p:txBody>
      </p:sp>
      <p:sp>
        <p:nvSpPr>
          <p:cNvPr id="225" name="Google Shape;225;p21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4800"/>
              <a:t>We are inclusive</a:t>
            </a:r>
            <a:endParaRPr sz="4800"/>
          </a:p>
        </p:txBody>
      </p:sp>
      <p:sp>
        <p:nvSpPr>
          <p:cNvPr id="226" name="Google Shape;226;p21"/>
          <p:cNvSpPr/>
          <p:nvPr/>
        </p:nvSpPr>
        <p:spPr>
          <a:xfrm>
            <a:off x="1691763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avoid discriminating or alienating anyone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21"/>
          <p:cNvSpPr/>
          <p:nvPr/>
        </p:nvSpPr>
        <p:spPr>
          <a:xfrm>
            <a:off x="1497720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1"/>
          <p:cNvSpPr/>
          <p:nvPr/>
        </p:nvSpPr>
        <p:spPr>
          <a:xfrm>
            <a:off x="2513048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work together as a team and share the same vision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21"/>
          <p:cNvSpPr/>
          <p:nvPr/>
        </p:nvSpPr>
        <p:spPr>
          <a:xfrm>
            <a:off x="2319005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1"/>
          <p:cNvSpPr/>
          <p:nvPr/>
        </p:nvSpPr>
        <p:spPr>
          <a:xfrm>
            <a:off x="3360413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believe in human rights and basic decency</a:t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21"/>
          <p:cNvSpPr/>
          <p:nvPr/>
        </p:nvSpPr>
        <p:spPr>
          <a:xfrm>
            <a:off x="3166370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1"/>
          <p:cNvSpPr/>
          <p:nvPr/>
        </p:nvSpPr>
        <p:spPr>
          <a:xfrm>
            <a:off x="4165619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respectful and caring to each other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21"/>
          <p:cNvSpPr/>
          <p:nvPr/>
        </p:nvSpPr>
        <p:spPr>
          <a:xfrm>
            <a:off x="3971577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1"/>
          <p:cNvSpPr/>
          <p:nvPr/>
        </p:nvSpPr>
        <p:spPr>
          <a:xfrm>
            <a:off x="5006205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value diversity in our company and in our player base</a:t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21"/>
          <p:cNvSpPr/>
          <p:nvPr/>
        </p:nvSpPr>
        <p:spPr>
          <a:xfrm>
            <a:off x="4812162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21"/>
          <p:cNvSpPr/>
          <p:nvPr/>
        </p:nvSpPr>
        <p:spPr>
          <a:xfrm>
            <a:off x="5816138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EAD1D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include our community in our decision making process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21"/>
          <p:cNvSpPr/>
          <p:nvPr/>
        </p:nvSpPr>
        <p:spPr>
          <a:xfrm>
            <a:off x="5622095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Google Shape;24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22"/>
          <p:cNvSpPr/>
          <p:nvPr/>
        </p:nvSpPr>
        <p:spPr>
          <a:xfrm>
            <a:off x="2398905" y="1429822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challenge the status-quo and push boundaries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22"/>
          <p:cNvSpPr/>
          <p:nvPr/>
        </p:nvSpPr>
        <p:spPr>
          <a:xfrm>
            <a:off x="1619990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open to failing and learning from mistakes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22"/>
          <p:cNvSpPr/>
          <p:nvPr/>
        </p:nvSpPr>
        <p:spPr>
          <a:xfrm>
            <a:off x="4067555" y="1429822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take ideas and questions seriously, no matter from where they come</a:t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22"/>
          <p:cNvSpPr/>
          <p:nvPr/>
        </p:nvSpPr>
        <p:spPr>
          <a:xfrm>
            <a:off x="3272562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love our curiosity which sparks an endless appetite for learning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22"/>
          <p:cNvSpPr/>
          <p:nvPr/>
        </p:nvSpPr>
        <p:spPr>
          <a:xfrm>
            <a:off x="5713348" y="1429822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innovative and at the forefront of progress</a:t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22"/>
          <p:cNvSpPr/>
          <p:nvPr/>
        </p:nvSpPr>
        <p:spPr>
          <a:xfrm>
            <a:off x="4923080" y="3246947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realize that we can always be better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22"/>
          <p:cNvSpPr txBox="1"/>
          <p:nvPr>
            <p:ph type="title"/>
          </p:nvPr>
        </p:nvSpPr>
        <p:spPr>
          <a:xfrm>
            <a:off x="333042" y="23776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4800">
                <a:solidFill>
                  <a:srgbClr val="434343"/>
                </a:solidFill>
              </a:rPr>
              <a:t>We are open-minded</a:t>
            </a:r>
            <a:endParaRPr sz="4800">
              <a:solidFill>
                <a:srgbClr val="434343"/>
              </a:solidFill>
            </a:endParaRPr>
          </a:p>
        </p:txBody>
      </p:sp>
      <p:sp>
        <p:nvSpPr>
          <p:cNvPr id="250" name="Google Shape;250;p22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4800"/>
              <a:t>We are open-minded</a:t>
            </a:r>
            <a:endParaRPr sz="4800"/>
          </a:p>
        </p:txBody>
      </p:sp>
      <p:sp>
        <p:nvSpPr>
          <p:cNvPr id="251" name="Google Shape;251;p22"/>
          <p:cNvSpPr/>
          <p:nvPr/>
        </p:nvSpPr>
        <p:spPr>
          <a:xfrm>
            <a:off x="2377563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challenge the status-quo and push boundaries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22"/>
          <p:cNvSpPr/>
          <p:nvPr/>
        </p:nvSpPr>
        <p:spPr>
          <a:xfrm>
            <a:off x="2183520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2"/>
          <p:cNvSpPr/>
          <p:nvPr/>
        </p:nvSpPr>
        <p:spPr>
          <a:xfrm>
            <a:off x="1598648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open to failing and learning from mistakes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22"/>
          <p:cNvSpPr/>
          <p:nvPr/>
        </p:nvSpPr>
        <p:spPr>
          <a:xfrm>
            <a:off x="1404605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2"/>
          <p:cNvSpPr/>
          <p:nvPr/>
        </p:nvSpPr>
        <p:spPr>
          <a:xfrm>
            <a:off x="4046213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take ideas and questions seriously, no matter from where they come</a:t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22"/>
          <p:cNvSpPr/>
          <p:nvPr/>
        </p:nvSpPr>
        <p:spPr>
          <a:xfrm>
            <a:off x="3852170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2"/>
          <p:cNvSpPr/>
          <p:nvPr/>
        </p:nvSpPr>
        <p:spPr>
          <a:xfrm>
            <a:off x="3251219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love our curiosity which sparks an endless appetite for learning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22"/>
          <p:cNvSpPr/>
          <p:nvPr/>
        </p:nvSpPr>
        <p:spPr>
          <a:xfrm>
            <a:off x="3057177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22"/>
          <p:cNvSpPr/>
          <p:nvPr/>
        </p:nvSpPr>
        <p:spPr>
          <a:xfrm>
            <a:off x="5692005" y="1408479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are innovative and at the forefront of progress</a:t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22"/>
          <p:cNvSpPr/>
          <p:nvPr/>
        </p:nvSpPr>
        <p:spPr>
          <a:xfrm>
            <a:off x="5497962" y="1187083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22"/>
          <p:cNvSpPr/>
          <p:nvPr/>
        </p:nvSpPr>
        <p:spPr>
          <a:xfrm>
            <a:off x="4901738" y="3225604"/>
            <a:ext cx="1302600" cy="1535400"/>
          </a:xfrm>
          <a:prstGeom prst="roundRect">
            <a:avLst>
              <a:gd fmla="val 5859" name="adj"/>
            </a:avLst>
          </a:prstGeom>
          <a:solidFill>
            <a:srgbClr val="EAD1D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 realize that we can always be better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22"/>
          <p:cNvSpPr/>
          <p:nvPr/>
        </p:nvSpPr>
        <p:spPr>
          <a:xfrm>
            <a:off x="4707695" y="3004208"/>
            <a:ext cx="439200" cy="417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474747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